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5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8ACDB3CC-F982-40F9-8DD6-BCC9AFBF44BD}" type="datetime1">
              <a:rPr lang="en-US" smtClean="0"/>
              <a:pPr/>
              <a:t>4/22/14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1C1A-CAFA-43FD-A579-55B116A1448A}" type="datetime1">
              <a:rPr lang="en-US" smtClean="0"/>
              <a:pPr/>
              <a:t>4/22/14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BC03-21BF-4F6B-A3BE-29C937D452B1}" type="datetime1">
              <a:rPr lang="en-US" smtClean="0"/>
              <a:pPr/>
              <a:t>4/22/14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08867-0964-49C4-9DE5-8FBB189497BC}" type="datetime1">
              <a:rPr lang="en-US" smtClean="0"/>
              <a:pPr/>
              <a:t>4/22/14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4/22/14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1D5B8-D9C5-419F-913D-2186935717ED}" type="datetime1">
              <a:rPr lang="en-US" smtClean="0"/>
              <a:pPr/>
              <a:t>4/22/14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952F-F888-4FB8-9CB7-51D5F02FA3C8}" type="datetime1">
              <a:rPr lang="en-US" smtClean="0"/>
              <a:pPr/>
              <a:t>4/22/14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DB32-6162-43C0-9325-230E0A9B0177}" type="datetime1">
              <a:rPr lang="en-US" smtClean="0"/>
              <a:pPr/>
              <a:t>4/22/14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9B57-0E9E-4DE4-A7F5-9A169EF1CEE0}" type="datetime1">
              <a:rPr lang="en-US" smtClean="0"/>
              <a:pPr/>
              <a:t>4/22/14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F86C-0F1B-4333-B99B-B3B2B1F87225}" type="datetime1">
              <a:rPr lang="en-US" smtClean="0"/>
              <a:pPr/>
              <a:t>4/22/14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FCD9-7699-43D6-8D62-436E2DD234FF}" type="datetime1">
              <a:rPr lang="en-US" smtClean="0"/>
              <a:pPr/>
              <a:t>4/22/14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610FC3EB-42FB-4C38-8CAE-7A1293B83421}" type="datetime1">
              <a:rPr lang="en-US" smtClean="0"/>
              <a:pPr/>
              <a:t>4/22/14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Benefits and Challenges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of a Hybrid Classroom </a:t>
            </a:r>
            <a:endParaRPr lang="en-US" sz="2400" dirty="0"/>
          </a:p>
        </p:txBody>
      </p:sp>
      <p:pic>
        <p:nvPicPr>
          <p:cNvPr id="4" name="Picture 3" descr="HCAIL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10" y="226205"/>
            <a:ext cx="3914928" cy="3025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 rot="20415697">
            <a:off x="610668" y="4192813"/>
            <a:ext cx="22973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1.   ELSIE </a:t>
            </a:r>
            <a:r>
              <a:rPr lang="en-US" sz="1200" dirty="0"/>
              <a:t>SHARON </a:t>
            </a:r>
            <a:r>
              <a:rPr lang="en-US" sz="1200" dirty="0" smtClean="0"/>
              <a:t>GILUK</a:t>
            </a:r>
          </a:p>
          <a:p>
            <a:r>
              <a:rPr lang="en-US" sz="1200" dirty="0" smtClean="0"/>
              <a:t>2.   JENNIFER R.  JOVITA</a:t>
            </a:r>
            <a:endParaRPr lang="en-US" sz="1200" dirty="0"/>
          </a:p>
          <a:p>
            <a:r>
              <a:rPr lang="en-US" sz="1200" dirty="0"/>
              <a:t>3</a:t>
            </a:r>
            <a:r>
              <a:rPr lang="en-US" sz="1200" dirty="0" smtClean="0"/>
              <a:t>.   KEVIN MFILINGE</a:t>
            </a:r>
            <a:endParaRPr lang="en-US" sz="1200" dirty="0"/>
          </a:p>
          <a:p>
            <a:r>
              <a:rPr lang="en-US" sz="1200" dirty="0"/>
              <a:t>4</a:t>
            </a:r>
            <a:r>
              <a:rPr lang="en-US" sz="1200" dirty="0" smtClean="0"/>
              <a:t>.  MARISOL ANDRADA</a:t>
            </a:r>
          </a:p>
          <a:p>
            <a:r>
              <a:rPr lang="en-US" sz="1200" dirty="0" smtClean="0"/>
              <a:t>5</a:t>
            </a:r>
            <a:r>
              <a:rPr lang="en-US" sz="1200" dirty="0"/>
              <a:t>.  </a:t>
            </a:r>
            <a:r>
              <a:rPr lang="en-US" sz="1200" dirty="0" smtClean="0"/>
              <a:t>MOLLYDEAN BUNTUYA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96590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-249389"/>
            <a:ext cx="8041440" cy="1442674"/>
          </a:xfrm>
        </p:spPr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6904" y="1028669"/>
            <a:ext cx="82058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fontAlgn="base">
              <a:buFont typeface="Arial"/>
              <a:buChar char="•"/>
            </a:pPr>
            <a:r>
              <a:rPr lang="en-US" sz="2800" dirty="0"/>
              <a:t>Students can work online anytime of the day or night.</a:t>
            </a:r>
          </a:p>
          <a:p>
            <a:pPr marL="457200" lvl="0" indent="-457200" fontAlgn="base">
              <a:buFont typeface="Arial"/>
              <a:buChar char="•"/>
            </a:pPr>
            <a:r>
              <a:rPr lang="en-US" sz="2800" dirty="0"/>
              <a:t>It enhances greater retention of course content.</a:t>
            </a:r>
          </a:p>
          <a:p>
            <a:pPr marL="457200" lvl="0" indent="-457200" fontAlgn="base">
              <a:buFont typeface="Arial"/>
              <a:buChar char="•"/>
            </a:pPr>
            <a:r>
              <a:rPr lang="en-US" sz="2800" dirty="0"/>
              <a:t>Learners are able to take responsibility for the learning process</a:t>
            </a:r>
          </a:p>
          <a:p>
            <a:pPr marL="457200" lvl="0" indent="-457200" fontAlgn="base">
              <a:buFont typeface="Arial"/>
              <a:buChar char="•"/>
            </a:pPr>
            <a:r>
              <a:rPr lang="en-US" sz="2800" dirty="0"/>
              <a:t>It gives opportunity to students who might be shy or feel intimidated in a face-to-face classroom to thrive online. </a:t>
            </a:r>
          </a:p>
          <a:p>
            <a:endParaRPr lang="en-US" sz="2800" dirty="0"/>
          </a:p>
        </p:txBody>
      </p:sp>
      <p:grpSp>
        <p:nvGrpSpPr>
          <p:cNvPr id="10" name="Group 9"/>
          <p:cNvGrpSpPr/>
          <p:nvPr/>
        </p:nvGrpSpPr>
        <p:grpSpPr>
          <a:xfrm>
            <a:off x="5125446" y="5314087"/>
            <a:ext cx="3807190" cy="1324098"/>
            <a:chOff x="5125446" y="5314087"/>
            <a:chExt cx="3807190" cy="1324098"/>
          </a:xfrm>
        </p:grpSpPr>
        <p:sp>
          <p:nvSpPr>
            <p:cNvPr id="8" name="Snip Single Corner Rectangle 7"/>
            <p:cNvSpPr/>
            <p:nvPr/>
          </p:nvSpPr>
          <p:spPr>
            <a:xfrm flipH="1">
              <a:off x="5125446" y="5677064"/>
              <a:ext cx="3695354" cy="961121"/>
            </a:xfrm>
            <a:prstGeom prst="snip1Rect">
              <a:avLst/>
            </a:prstGeom>
            <a:solidFill>
              <a:srgbClr val="FF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640278" y="6396033"/>
              <a:ext cx="2093653" cy="24215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HCAIL_logo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9098" y="5314087"/>
              <a:ext cx="1713538" cy="13240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90597261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125446" y="5314087"/>
            <a:ext cx="3807190" cy="1324098"/>
            <a:chOff x="5125446" y="5314087"/>
            <a:chExt cx="3807190" cy="1324098"/>
          </a:xfrm>
        </p:grpSpPr>
        <p:sp>
          <p:nvSpPr>
            <p:cNvPr id="5" name="Snip Single Corner Rectangle 4"/>
            <p:cNvSpPr/>
            <p:nvPr/>
          </p:nvSpPr>
          <p:spPr>
            <a:xfrm flipH="1">
              <a:off x="5125446" y="5677064"/>
              <a:ext cx="3695354" cy="961121"/>
            </a:xfrm>
            <a:prstGeom prst="snip1Rect">
              <a:avLst/>
            </a:prstGeom>
            <a:solidFill>
              <a:srgbClr val="FF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640278" y="6396033"/>
              <a:ext cx="2093653" cy="24215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HCAIL_logo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9098" y="5314087"/>
              <a:ext cx="1713538" cy="13240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8" name="Rectangle 7"/>
          <p:cNvSpPr/>
          <p:nvPr/>
        </p:nvSpPr>
        <p:spPr>
          <a:xfrm>
            <a:off x="867351" y="937330"/>
            <a:ext cx="7690312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base">
              <a:buFont typeface="Arial"/>
              <a:buChar char="•"/>
            </a:pPr>
            <a:r>
              <a:rPr lang="en-US" sz="3200" dirty="0" smtClean="0"/>
              <a:t>It </a:t>
            </a:r>
            <a:r>
              <a:rPr lang="en-US" sz="3200" dirty="0"/>
              <a:t>is student-centered and therefore increases in depth understanding</a:t>
            </a:r>
            <a:r>
              <a:rPr lang="en-US" sz="3200" dirty="0" smtClean="0"/>
              <a:t>.</a:t>
            </a:r>
          </a:p>
          <a:p>
            <a:pPr lvl="0" fontAlgn="base"/>
            <a:endParaRPr lang="en-US" sz="1500" dirty="0"/>
          </a:p>
          <a:p>
            <a:pPr marL="285750" lvl="0" indent="-285750" fontAlgn="base">
              <a:buFont typeface="Arial"/>
              <a:buChar char="•"/>
            </a:pPr>
            <a:r>
              <a:rPr lang="en-US" sz="3200" dirty="0"/>
              <a:t>There is deeper level of engagement with teaching learning materials</a:t>
            </a:r>
            <a:r>
              <a:rPr lang="en-US" sz="3200" dirty="0" smtClean="0"/>
              <a:t>.</a:t>
            </a:r>
          </a:p>
          <a:p>
            <a:pPr lvl="0" fontAlgn="base"/>
            <a:endParaRPr lang="en-US" sz="1500" dirty="0"/>
          </a:p>
          <a:p>
            <a:pPr marL="285750" lvl="0" indent="-285750" fontAlgn="base">
              <a:buFont typeface="Arial"/>
              <a:buChar char="•"/>
            </a:pPr>
            <a:r>
              <a:rPr lang="en-US" sz="3200" dirty="0"/>
              <a:t>Technological skills are learned for future education, work and life.</a:t>
            </a:r>
          </a:p>
        </p:txBody>
      </p:sp>
    </p:spTree>
    <p:extLst>
      <p:ext uri="{BB962C8B-B14F-4D97-AF65-F5344CB8AC3E}">
        <p14:creationId xmlns:p14="http://schemas.microsoft.com/office/powerpoint/2010/main" val="189824287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125446" y="5314087"/>
            <a:ext cx="3807190" cy="1324098"/>
            <a:chOff x="5125446" y="5314087"/>
            <a:chExt cx="3807190" cy="1324098"/>
          </a:xfrm>
        </p:grpSpPr>
        <p:sp>
          <p:nvSpPr>
            <p:cNvPr id="5" name="Snip Single Corner Rectangle 4"/>
            <p:cNvSpPr/>
            <p:nvPr/>
          </p:nvSpPr>
          <p:spPr>
            <a:xfrm flipH="1">
              <a:off x="5125446" y="5677064"/>
              <a:ext cx="3695354" cy="961121"/>
            </a:xfrm>
            <a:prstGeom prst="snip1Rect">
              <a:avLst/>
            </a:prstGeom>
            <a:solidFill>
              <a:srgbClr val="FF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640278" y="6396033"/>
              <a:ext cx="2093653" cy="24215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HCAIL_logo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9098" y="5314087"/>
              <a:ext cx="1713538" cy="13240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" name="Rectangle 1"/>
          <p:cNvSpPr/>
          <p:nvPr/>
        </p:nvSpPr>
        <p:spPr>
          <a:xfrm>
            <a:off x="587767" y="330909"/>
            <a:ext cx="7992777" cy="4985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base">
              <a:buFont typeface="Arial"/>
              <a:buChar char="•"/>
            </a:pPr>
            <a:r>
              <a:rPr lang="en-US" sz="3600" dirty="0"/>
              <a:t>It gives options in teaching. Better online pedagogical and technological skills are used while retaining the valued face-to-face interaction with students</a:t>
            </a:r>
            <a:r>
              <a:rPr lang="en-US" sz="3600" dirty="0" smtClean="0"/>
              <a:t>.</a:t>
            </a:r>
          </a:p>
          <a:p>
            <a:pPr lvl="0" fontAlgn="base"/>
            <a:endParaRPr lang="en-US" sz="1500" dirty="0"/>
          </a:p>
          <a:p>
            <a:pPr marL="285750" lvl="0" indent="-285750" fontAlgn="base">
              <a:buFont typeface="Arial"/>
              <a:buChar char="•"/>
            </a:pPr>
            <a:r>
              <a:rPr lang="en-US" sz="3600" dirty="0"/>
              <a:t>It addresses different learning styles</a:t>
            </a:r>
            <a:r>
              <a:rPr lang="en-US" sz="3600" dirty="0" smtClean="0"/>
              <a:t>.</a:t>
            </a:r>
          </a:p>
          <a:p>
            <a:pPr lvl="0" fontAlgn="base"/>
            <a:endParaRPr lang="en-US" sz="1500" dirty="0"/>
          </a:p>
          <a:p>
            <a:pPr marL="285750" lvl="0" indent="-285750" fontAlgn="base">
              <a:buFont typeface="Arial"/>
              <a:buChar char="•"/>
            </a:pPr>
            <a:r>
              <a:rPr lang="en-US" sz="3600" dirty="0"/>
              <a:t>There is time to examine student’s work more thoroughly.</a:t>
            </a:r>
          </a:p>
        </p:txBody>
      </p:sp>
    </p:spTree>
    <p:extLst>
      <p:ext uri="{BB962C8B-B14F-4D97-AF65-F5344CB8AC3E}">
        <p14:creationId xmlns:p14="http://schemas.microsoft.com/office/powerpoint/2010/main" val="1935923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-9752"/>
            <a:ext cx="8041440" cy="1442674"/>
          </a:xfrm>
        </p:spPr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48730" y="5314087"/>
            <a:ext cx="3752559" cy="1338703"/>
            <a:chOff x="148730" y="5314087"/>
            <a:chExt cx="3752559" cy="1338703"/>
          </a:xfrm>
        </p:grpSpPr>
        <p:sp>
          <p:nvSpPr>
            <p:cNvPr id="8" name="Snip Single Corner Rectangle 7"/>
            <p:cNvSpPr/>
            <p:nvPr/>
          </p:nvSpPr>
          <p:spPr>
            <a:xfrm>
              <a:off x="148730" y="5691669"/>
              <a:ext cx="3752559" cy="961121"/>
            </a:xfrm>
            <a:prstGeom prst="snip1Rect">
              <a:avLst/>
            </a:prstGeom>
            <a:solidFill>
              <a:srgbClr val="00800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372888" y="6293056"/>
              <a:ext cx="2093653" cy="242152"/>
            </a:xfrm>
            <a:prstGeom prst="rect">
              <a:avLst/>
            </a:prstGeom>
            <a:solidFill>
              <a:srgbClr val="FF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HCAIL_logo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730" y="5314087"/>
              <a:ext cx="1713538" cy="13240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6" name="Rectangle 5"/>
          <p:cNvSpPr/>
          <p:nvPr/>
        </p:nvSpPr>
        <p:spPr>
          <a:xfrm>
            <a:off x="684297" y="1432922"/>
            <a:ext cx="803353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base">
              <a:buFont typeface="Arial"/>
              <a:buChar char="•"/>
            </a:pPr>
            <a:r>
              <a:rPr lang="en-US" sz="3600" dirty="0"/>
              <a:t>It needs internet service to work well</a:t>
            </a:r>
            <a:r>
              <a:rPr lang="en-US" sz="3600" dirty="0" smtClean="0"/>
              <a:t>.</a:t>
            </a:r>
          </a:p>
          <a:p>
            <a:pPr lvl="0" fontAlgn="base"/>
            <a:endParaRPr lang="en-US" sz="1500" dirty="0"/>
          </a:p>
          <a:p>
            <a:pPr marL="457200" lvl="0" indent="-457200" fontAlgn="base">
              <a:buFont typeface="Arial"/>
              <a:buChar char="•"/>
            </a:pPr>
            <a:r>
              <a:rPr lang="en-US" sz="3600" dirty="0"/>
              <a:t>It needs availability and knowledge in technological skills</a:t>
            </a:r>
            <a:r>
              <a:rPr lang="en-US" sz="3600" dirty="0" smtClean="0"/>
              <a:t>.</a:t>
            </a:r>
          </a:p>
          <a:p>
            <a:pPr lvl="0" fontAlgn="base"/>
            <a:endParaRPr lang="en-US" sz="1500" dirty="0"/>
          </a:p>
          <a:p>
            <a:pPr marL="457200" lvl="0" indent="-457200" fontAlgn="base">
              <a:buFont typeface="Arial"/>
              <a:buChar char="•"/>
            </a:pPr>
            <a:r>
              <a:rPr lang="en-US" sz="3600" dirty="0"/>
              <a:t>It is not easy to set a hybrid classroom.</a:t>
            </a:r>
          </a:p>
        </p:txBody>
      </p:sp>
    </p:spTree>
    <p:extLst>
      <p:ext uri="{BB962C8B-B14F-4D97-AF65-F5344CB8AC3E}">
        <p14:creationId xmlns:p14="http://schemas.microsoft.com/office/powerpoint/2010/main" val="97384133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8730" y="5314087"/>
            <a:ext cx="3752559" cy="1338703"/>
            <a:chOff x="148730" y="5314087"/>
            <a:chExt cx="3752559" cy="1338703"/>
          </a:xfrm>
        </p:grpSpPr>
        <p:sp>
          <p:nvSpPr>
            <p:cNvPr id="8" name="Snip Single Corner Rectangle 7"/>
            <p:cNvSpPr/>
            <p:nvPr/>
          </p:nvSpPr>
          <p:spPr>
            <a:xfrm>
              <a:off x="148730" y="5691669"/>
              <a:ext cx="3752559" cy="961121"/>
            </a:xfrm>
            <a:prstGeom prst="snip1Rect">
              <a:avLst/>
            </a:prstGeom>
            <a:solidFill>
              <a:srgbClr val="00800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372888" y="6293056"/>
              <a:ext cx="2093653" cy="242152"/>
            </a:xfrm>
            <a:prstGeom prst="rect">
              <a:avLst/>
            </a:prstGeom>
            <a:solidFill>
              <a:srgbClr val="FF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HCAIL_logo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730" y="5314087"/>
              <a:ext cx="1713538" cy="13240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0" name="TextBox 9"/>
          <p:cNvSpPr txBox="1"/>
          <p:nvPr/>
        </p:nvSpPr>
        <p:spPr>
          <a:xfrm>
            <a:off x="470355" y="508875"/>
            <a:ext cx="8101869" cy="4755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fontAlgn="base">
              <a:buFont typeface="Arial"/>
              <a:buChar char="•"/>
            </a:pPr>
            <a:r>
              <a:rPr lang="en-US" sz="3200" dirty="0"/>
              <a:t>It is demanding on the instructor as he has the duty of preparing students to play an active role, assist students in keeping work on time and on track. </a:t>
            </a:r>
            <a:endParaRPr lang="en-US" sz="3200" dirty="0" smtClean="0"/>
          </a:p>
          <a:p>
            <a:pPr lvl="0" fontAlgn="base"/>
            <a:endParaRPr lang="en-US" sz="1500" dirty="0"/>
          </a:p>
          <a:p>
            <a:pPr marL="285750" lvl="0" indent="-285750" fontAlgn="base">
              <a:buFont typeface="Arial"/>
              <a:buChar char="•"/>
            </a:pPr>
            <a:r>
              <a:rPr lang="en-US" sz="3200" dirty="0"/>
              <a:t>There is the need for the instructor to learn how to facilitate online discussion and reexamine traditional assessment of students’ work. </a:t>
            </a:r>
          </a:p>
          <a:p>
            <a:pPr marL="285750" indent="-285750">
              <a:buFont typeface="Arial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58672409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955865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Sketchbook.thmx</Template>
  <TotalTime>70</TotalTime>
  <Words>247</Words>
  <Application>Microsoft Macintosh PowerPoint</Application>
  <PresentationFormat>On-screen Show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Sketchbook</vt:lpstr>
      <vt:lpstr>Benefits and Challenges</vt:lpstr>
      <vt:lpstr>BENEFITS</vt:lpstr>
      <vt:lpstr>PowerPoint Presentation</vt:lpstr>
      <vt:lpstr>PowerPoint Presentation</vt:lpstr>
      <vt:lpstr>CHALLENGES</vt:lpstr>
      <vt:lpstr>PowerPoint Presentation</vt:lpstr>
      <vt:lpstr>THANK YOU!</vt:lpstr>
    </vt:vector>
  </TitlesOfParts>
  <Company>IREX - ILEP ASU 2014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Benefits and Challenges</dc:title>
  <dc:creator>Jennifer Rejuso Jovita</dc:creator>
  <cp:lastModifiedBy>Jennifer Rejuso Jovita</cp:lastModifiedBy>
  <cp:revision>3</cp:revision>
  <dcterms:created xsi:type="dcterms:W3CDTF">2014-04-22T19:13:59Z</dcterms:created>
  <dcterms:modified xsi:type="dcterms:W3CDTF">2014-04-22T20:24:44Z</dcterms:modified>
</cp:coreProperties>
</file>